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71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" y="-78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C9CF-D54C-46FB-9FA0-749E944A42C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38731-B24F-47B0-82EF-CB28F5C4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5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Clues to form sub-ordinate clause.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86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of co-ordinate</a:t>
            </a:r>
            <a:r>
              <a:rPr lang="en-US" baseline="0" dirty="0" smtClean="0"/>
              <a:t> clause.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44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Clues of making co-ordinate clause.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06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06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Ending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6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of the presenter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to advance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27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Kind of clauses.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9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and difference of principal and sub-ordinate clause.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9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main characteristics of principal clause.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main features of sub-ordinate clause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0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4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1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0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3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2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A49BB-709C-46FE-A466-17F98B5D60F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2590800"/>
            <a:ext cx="5257800" cy="2438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Welcome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105918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Explanation of Subordinate clause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371600"/>
            <a:ext cx="103632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Who  loves me more than her life.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2373630"/>
            <a:ext cx="1828800" cy="571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Subject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2373630"/>
            <a:ext cx="6934200" cy="571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Extension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101346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So, a subordinate clause is a clause that bears a subject, a finite verb, an extension but it cannot work without the help of principal clause. 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It always depends on principal clause.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76400" y="1295400"/>
            <a:ext cx="1828800" cy="107823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Callout 18"/>
          <p:cNvSpPr/>
          <p:nvPr/>
        </p:nvSpPr>
        <p:spPr>
          <a:xfrm>
            <a:off x="3604260" y="1295400"/>
            <a:ext cx="1729740" cy="107823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Callout 19"/>
          <p:cNvSpPr/>
          <p:nvPr/>
        </p:nvSpPr>
        <p:spPr>
          <a:xfrm>
            <a:off x="5440680" y="1295400"/>
            <a:ext cx="6781800" cy="107823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89020" y="2373630"/>
            <a:ext cx="1615440" cy="571500"/>
            <a:chOff x="3589020" y="2526030"/>
            <a:chExt cx="1615440" cy="571500"/>
          </a:xfrm>
        </p:grpSpPr>
        <p:sp>
          <p:nvSpPr>
            <p:cNvPr id="13" name="Rectangle 12"/>
            <p:cNvSpPr/>
            <p:nvPr/>
          </p:nvSpPr>
          <p:spPr>
            <a:xfrm>
              <a:off x="3589020" y="2526030"/>
              <a:ext cx="1615440" cy="571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33800" y="258094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latin typeface="Book Antiqua" pitchFamily="18" charset="0"/>
                </a:rPr>
                <a:t>Finite verb</a:t>
              </a:r>
              <a:endParaRPr lang="en-US" b="1" dirty="0">
                <a:latin typeface="Book Antiqua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0" y="5486400"/>
            <a:ext cx="10439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Unless you work hard, you will fail.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1478280" y="6248400"/>
            <a:ext cx="6705600" cy="12192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Cannot express full meaning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8280" y="5288280"/>
            <a:ext cx="67056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Callout 15"/>
          <p:cNvSpPr/>
          <p:nvPr/>
        </p:nvSpPr>
        <p:spPr>
          <a:xfrm>
            <a:off x="8305800" y="6248400"/>
            <a:ext cx="3962400" cy="12192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Depended on this principal clause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05800" y="5288280"/>
            <a:ext cx="39624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 animBg="1"/>
      <p:bldP spid="18" grpId="0"/>
      <p:bldP spid="4" grpId="0" animBg="1"/>
      <p:bldP spid="19" grpId="0" animBg="1"/>
      <p:bldP spid="20" grpId="0" animBg="1"/>
      <p:bldP spid="15" grpId="0"/>
      <p:bldP spid="6" grpId="0" animBg="1"/>
      <p:bldP spid="7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127254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There are some special words by which subordinate clause is formed.</a:t>
            </a:r>
            <a:endParaRPr lang="en-US" b="1" dirty="0"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46429"/>
              </p:ext>
            </p:extLst>
          </p:nvPr>
        </p:nvGraphicFramePr>
        <p:xfrm>
          <a:off x="563880" y="1219200"/>
          <a:ext cx="12344400" cy="40782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6100"/>
                <a:gridCol w="3086100"/>
                <a:gridCol w="3086100"/>
                <a:gridCol w="3086100"/>
              </a:tblGrid>
              <a:tr h="45569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Subordinating conjunctions</a:t>
                      </a:r>
                      <a:endParaRPr lang="en-US" sz="28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after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although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as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because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before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even </a:t>
                      </a:r>
                      <a:r>
                        <a:rPr lang="en-US" sz="2800" b="1" dirty="0">
                          <a:effectLst/>
                          <a:latin typeface="Book Antiqua" pitchFamily="18" charset="0"/>
                        </a:rPr>
                        <a:t>if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even </a:t>
                      </a:r>
                      <a:r>
                        <a:rPr lang="en-US" sz="2800" b="1" dirty="0">
                          <a:effectLst/>
                          <a:latin typeface="Book Antiqua" pitchFamily="18" charset="0"/>
                        </a:rPr>
                        <a:t>though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if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in </a:t>
                      </a:r>
                      <a:r>
                        <a:rPr lang="en-US" sz="2800" b="1" dirty="0">
                          <a:effectLst/>
                          <a:latin typeface="Book Antiqua" pitchFamily="18" charset="0"/>
                        </a:rPr>
                        <a:t>order that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once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provided </a:t>
                      </a:r>
                      <a:r>
                        <a:rPr lang="en-US" sz="2800" b="1" dirty="0">
                          <a:effectLst/>
                          <a:latin typeface="Book Antiqua" pitchFamily="18" charset="0"/>
                        </a:rPr>
                        <a:t>that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rather </a:t>
                      </a:r>
                      <a:r>
                        <a:rPr lang="en-US" sz="2800" b="1" dirty="0">
                          <a:effectLst/>
                          <a:latin typeface="Book Antiqua" pitchFamily="18" charset="0"/>
                        </a:rPr>
                        <a:t>than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since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so </a:t>
                      </a:r>
                      <a:r>
                        <a:rPr lang="en-US" sz="2800" b="1" dirty="0">
                          <a:effectLst/>
                          <a:latin typeface="Book Antiqua" pitchFamily="18" charset="0"/>
                        </a:rPr>
                        <a:t>that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than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that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though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unless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until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when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whenever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where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whereas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wherever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whether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while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why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551778"/>
              </p:ext>
            </p:extLst>
          </p:nvPr>
        </p:nvGraphicFramePr>
        <p:xfrm>
          <a:off x="563880" y="5303520"/>
          <a:ext cx="12344400" cy="20391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93720"/>
                <a:gridCol w="3048000"/>
                <a:gridCol w="3124200"/>
                <a:gridCol w="3078480"/>
              </a:tblGrid>
              <a:tr h="48768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Book Antiqua" pitchFamily="18" charset="0"/>
                        </a:rPr>
                        <a:t>Relative Pronouns </a:t>
                      </a:r>
                      <a:endParaRPr lang="en-US" sz="3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4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Book Antiqua" pitchFamily="18" charset="0"/>
                        </a:rPr>
                        <a:t>that</a:t>
                      </a:r>
                      <a:endParaRPr lang="en-US" sz="2400" b="1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Book Antiqua" pitchFamily="18" charset="0"/>
                        </a:rPr>
                        <a:t>which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Book Antiqua" pitchFamily="18" charset="0"/>
                        </a:rPr>
                        <a:t>whichever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4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  <a:latin typeface="Book Antiqua" pitchFamily="18" charset="0"/>
                        </a:rPr>
                        <a:t>who</a:t>
                      </a:r>
                      <a:endParaRPr lang="en-US" sz="2400" b="1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Book Antiqua" pitchFamily="18" charset="0"/>
                        </a:rPr>
                        <a:t>whoever</a:t>
                      </a:r>
                      <a:endParaRPr lang="en-US" sz="2400" b="1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  <a:latin typeface="Book Antiqua" pitchFamily="18" charset="0"/>
                        </a:rPr>
                        <a:t>whom</a:t>
                      </a:r>
                      <a:endParaRPr lang="en-US" sz="2400" b="1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1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4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Book Antiqua" pitchFamily="18" charset="0"/>
                        </a:rPr>
                        <a:t>whose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Book Antiqua" pitchFamily="18" charset="0"/>
                        </a:rPr>
                        <a:t>whosever</a:t>
                      </a:r>
                      <a:endParaRPr lang="en-US" sz="2400" b="1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Book Antiqua" pitchFamily="18" charset="0"/>
                        </a:rPr>
                        <a:t>whomever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6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09600"/>
            <a:ext cx="60198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Co-ordinate clause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524000"/>
            <a:ext cx="9753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invited him and he accepted it.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1447800"/>
            <a:ext cx="41148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315200" y="1447800"/>
            <a:ext cx="44958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1950720" y="2316480"/>
            <a:ext cx="4069080" cy="9144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Independent clause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590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and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7315200" y="2322731"/>
            <a:ext cx="4419600" cy="9144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Independent clause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3657600"/>
            <a:ext cx="7543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is poor but honest.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300" y="4968240"/>
            <a:ext cx="10972800" cy="12801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When two independent clauses  are added with 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a coordinating conjunction is called a co-ordinate clause.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9400" y="3581400"/>
            <a:ext cx="12954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87630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There are some special words by </a:t>
            </a:r>
            <a:endParaRPr lang="en-US" b="1" dirty="0" smtClean="0">
              <a:latin typeface="Book Antiqua" pitchFamily="18" charset="0"/>
            </a:endParaRPr>
          </a:p>
          <a:p>
            <a:pPr algn="ctr"/>
            <a:r>
              <a:rPr lang="en-US" b="1" dirty="0" smtClean="0">
                <a:latin typeface="Book Antiqua" pitchFamily="18" charset="0"/>
              </a:rPr>
              <a:t>which co-ordinate  </a:t>
            </a:r>
            <a:r>
              <a:rPr lang="en-US" b="1" dirty="0" smtClean="0">
                <a:latin typeface="Book Antiqua" pitchFamily="18" charset="0"/>
              </a:rPr>
              <a:t>clause is formed.</a:t>
            </a:r>
            <a:endParaRPr lang="en-US" b="1" dirty="0"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903968"/>
              </p:ext>
            </p:extLst>
          </p:nvPr>
        </p:nvGraphicFramePr>
        <p:xfrm>
          <a:off x="1104900" y="2286000"/>
          <a:ext cx="10972800" cy="38582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24107"/>
                <a:gridCol w="2262293"/>
                <a:gridCol w="1929699"/>
                <a:gridCol w="3556701"/>
              </a:tblGrid>
              <a:tr h="45569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baseline="0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Coordinating </a:t>
                      </a:r>
                      <a:r>
                        <a:rPr lang="en-US" sz="2800" b="1" baseline="0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conjunctions</a:t>
                      </a:r>
                      <a:endParaRPr lang="en-US" sz="2800" b="1" baseline="0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and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now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but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Therefore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both-and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well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still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 then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also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either—or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yet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 so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too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neither—nor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nevertheless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 so then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as well as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otherwise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however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no less than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else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while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455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Book Antiqua" pitchFamily="18" charset="0"/>
                        </a:rPr>
                        <a:t>not only—but also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or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only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93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371600"/>
            <a:ext cx="7467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Find out and write the names of the clauses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668012"/>
            <a:ext cx="7239000" cy="30469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This is a picture which looks attractive.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This is a picture and it looks attractive.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picture looks good I like most.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picture is natural but unreal.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Everybody believes that natural pictures are the best.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4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0" y="4114800"/>
            <a:ext cx="43434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Thank you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7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58674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Introduction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752600"/>
            <a:ext cx="63246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Md. </a:t>
            </a:r>
            <a:r>
              <a:rPr lang="en-US" b="1" dirty="0" err="1" smtClean="0">
                <a:latin typeface="Book Antiqua" pitchFamily="18" charset="0"/>
              </a:rPr>
              <a:t>Hasan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Hafizur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Rahman</a:t>
            </a:r>
            <a:endParaRPr lang="en-US" b="1" dirty="0" smtClean="0">
              <a:latin typeface="Book Antiqua" pitchFamily="18" charset="0"/>
            </a:endParaRPr>
          </a:p>
          <a:p>
            <a:r>
              <a:rPr lang="en-US" b="1" dirty="0" smtClean="0">
                <a:latin typeface="Book Antiqua" pitchFamily="18" charset="0"/>
              </a:rPr>
              <a:t>Lecturer (English)</a:t>
            </a:r>
          </a:p>
          <a:p>
            <a:r>
              <a:rPr lang="en-US" b="1" dirty="0" smtClean="0">
                <a:latin typeface="Book Antiqua" pitchFamily="18" charset="0"/>
              </a:rPr>
              <a:t>Cambrian School &amp; College</a:t>
            </a:r>
          </a:p>
          <a:p>
            <a:r>
              <a:rPr lang="en-US" b="1" dirty="0" err="1" smtClean="0">
                <a:latin typeface="Book Antiqua" pitchFamily="18" charset="0"/>
              </a:rPr>
              <a:t>Baridhara</a:t>
            </a:r>
            <a:r>
              <a:rPr lang="en-US" b="1" dirty="0" smtClean="0">
                <a:latin typeface="Book Antiqua" pitchFamily="18" charset="0"/>
              </a:rPr>
              <a:t>, Dhaka</a:t>
            </a:r>
          </a:p>
          <a:p>
            <a:r>
              <a:rPr lang="en-US" b="1" dirty="0" smtClean="0">
                <a:latin typeface="Book Antiqua" pitchFamily="18" charset="0"/>
              </a:rPr>
              <a:t>Cell: 01717220115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181600"/>
            <a:ext cx="4267200" cy="2209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u="sng" dirty="0" smtClean="0">
                <a:latin typeface="Book Antiqua" pitchFamily="18" charset="0"/>
              </a:rPr>
              <a:t>Presentation made for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Class-IX-X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English 2</a:t>
            </a:r>
            <a:r>
              <a:rPr lang="en-US" b="1" baseline="30000" dirty="0" smtClean="0">
                <a:latin typeface="Book Antiqua" pitchFamily="18" charset="0"/>
              </a:rPr>
              <a:t>nd</a:t>
            </a:r>
            <a:r>
              <a:rPr lang="en-US" b="1" dirty="0" smtClean="0">
                <a:latin typeface="Book Antiqua" pitchFamily="18" charset="0"/>
              </a:rPr>
              <a:t> paper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Grammar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3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0" y="1828800"/>
            <a:ext cx="8001000" cy="6477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We like the baby because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is innocent.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228600"/>
            <a:ext cx="4876800" cy="7239000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5334000" y="228600"/>
            <a:ext cx="8214360" cy="1447800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What is it?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722120"/>
            <a:ext cx="8168640" cy="800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Callout 7"/>
          <p:cNvSpPr/>
          <p:nvPr/>
        </p:nvSpPr>
        <p:spPr>
          <a:xfrm>
            <a:off x="5311140" y="2583180"/>
            <a:ext cx="8214360" cy="1295400"/>
          </a:xfrm>
          <a:prstGeom prst="up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It is a sentence.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8030" y="5486400"/>
            <a:ext cx="459486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We like the baby.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311140" y="3886200"/>
            <a:ext cx="8214360" cy="1447800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But what is this?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5311140" y="6187440"/>
            <a:ext cx="8214360" cy="1295400"/>
          </a:xfrm>
          <a:prstGeom prst="up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It is a part of the sentence.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8760" y="5360670"/>
            <a:ext cx="8168640" cy="800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9" grpId="0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11430000" cy="16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Our today’s lesson is-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33900" y="4343400"/>
            <a:ext cx="4648200" cy="1661160"/>
          </a:xfrm>
          <a:prstGeom prst="ellipse">
            <a:avLst/>
          </a:prstGeom>
          <a:noFill/>
          <a:ln w="190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2362200"/>
            <a:ext cx="71628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A part of a sentence that means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4632960"/>
            <a:ext cx="3352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Clause.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914401"/>
            <a:ext cx="6477000" cy="914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Learning outcomes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2286000"/>
            <a:ext cx="75438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At the end of the lesson, we will be able to—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identify the clauses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identify the kinds of the clauses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identify the structure of the clauses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recognize the clauses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6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850" y="152400"/>
            <a:ext cx="46863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What is clause?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0880" y="4419600"/>
            <a:ext cx="10180320" cy="27298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A clause is a part of a sentence. It is formed with a  group of words having a subject and a finite verb. It can express a partial </a:t>
            </a:r>
            <a:r>
              <a:rPr lang="en-US" sz="3200" b="1" dirty="0" smtClean="0">
                <a:latin typeface="Book Antiqua" pitchFamily="18" charset="0"/>
              </a:rPr>
              <a:t>or full meaning </a:t>
            </a:r>
            <a:r>
              <a:rPr lang="en-US" sz="3200" b="1" dirty="0" smtClean="0">
                <a:latin typeface="Book Antiqua" pitchFamily="18" charset="0"/>
              </a:rPr>
              <a:t>of the sentence  individually.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12954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teacher said that education is the backbone of a nation.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940" y="3243942"/>
            <a:ext cx="10058400" cy="9252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We see the baby who is praying to Allah.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61460" y="1310640"/>
            <a:ext cx="934974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30880" y="3141614"/>
            <a:ext cx="416052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301240"/>
            <a:ext cx="2895600" cy="51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 animBg="1"/>
      <p:bldP spid="8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880" y="990600"/>
            <a:ext cx="1109472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How many kinds of clauses are there in English Grammar?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03" y="2727960"/>
            <a:ext cx="9472793" cy="2362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26203" y="5090160"/>
            <a:ext cx="3962400" cy="1143000"/>
            <a:chOff x="762000" y="5715000"/>
            <a:chExt cx="3962400" cy="1143000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5943600"/>
              <a:ext cx="3429000" cy="685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Principal clause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5715000"/>
              <a:ext cx="39624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71483" y="5090160"/>
            <a:ext cx="3962400" cy="1143000"/>
            <a:chOff x="762000" y="5715000"/>
            <a:chExt cx="3962400" cy="1143000"/>
          </a:xfrm>
        </p:grpSpPr>
        <p:sp>
          <p:nvSpPr>
            <p:cNvPr id="8" name="TextBox 7"/>
            <p:cNvSpPr txBox="1"/>
            <p:nvPr/>
          </p:nvSpPr>
          <p:spPr>
            <a:xfrm>
              <a:off x="990600" y="5806440"/>
              <a:ext cx="3429000" cy="685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Subordinate clause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" y="5715000"/>
              <a:ext cx="39624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32003" y="5105400"/>
            <a:ext cx="3962400" cy="1143000"/>
            <a:chOff x="762000" y="5715000"/>
            <a:chExt cx="3962400" cy="1143000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5791200"/>
              <a:ext cx="3429000" cy="685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Coordinate clause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0" y="5715000"/>
              <a:ext cx="39624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wn Arrow Callout 12"/>
          <p:cNvSpPr/>
          <p:nvPr/>
        </p:nvSpPr>
        <p:spPr>
          <a:xfrm>
            <a:off x="1207203" y="685800"/>
            <a:ext cx="11441997" cy="22860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57600"/>
            <a:ext cx="13716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17215" y="228624"/>
            <a:ext cx="2617185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Follow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886200"/>
            <a:ext cx="5029200" cy="11638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love  my mother 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3810000"/>
            <a:ext cx="5181600" cy="1143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62600" y="3810000"/>
            <a:ext cx="8077200" cy="1143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9760" y="3810000"/>
            <a:ext cx="7787640" cy="952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who </a:t>
            </a:r>
            <a:r>
              <a:rPr lang="en-US" b="1" dirty="0" smtClean="0">
                <a:latin typeface="Book Antiqua" pitchFamily="18" charset="0"/>
              </a:rPr>
              <a:t>loves </a:t>
            </a:r>
            <a:r>
              <a:rPr lang="en-US" b="1" dirty="0">
                <a:latin typeface="Book Antiqua" pitchFamily="18" charset="0"/>
              </a:rPr>
              <a:t>me more than her life</a:t>
            </a:r>
            <a:r>
              <a:rPr lang="en-US" b="1" dirty="0" smtClean="0">
                <a:latin typeface="Book Antiqua" pitchFamily="18" charset="0"/>
              </a:rPr>
              <a:t>.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4800" y="4953000"/>
            <a:ext cx="5074920" cy="2057400"/>
            <a:chOff x="304800" y="4953000"/>
            <a:chExt cx="5074920" cy="2057400"/>
          </a:xfrm>
        </p:grpSpPr>
        <p:sp>
          <p:nvSpPr>
            <p:cNvPr id="7" name="Up Arrow Callout 6"/>
            <p:cNvSpPr/>
            <p:nvPr/>
          </p:nvSpPr>
          <p:spPr>
            <a:xfrm>
              <a:off x="304800" y="4953000"/>
              <a:ext cx="5074920" cy="2057400"/>
            </a:xfrm>
            <a:prstGeom prst="upArrow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b="1" spc="-1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340" y="5875437"/>
              <a:ext cx="4815840" cy="98256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spc="-100" dirty="0">
                  <a:latin typeface="Book Antiqua" pitchFamily="18" charset="0"/>
                </a:rPr>
                <a:t>Independent clause that expresses full meaning individually</a:t>
              </a:r>
              <a:r>
                <a:rPr lang="en-US" b="1" spc="-100" dirty="0" smtClean="0">
                  <a:latin typeface="Book Antiqua" pitchFamily="18" charset="0"/>
                </a:rPr>
                <a:t>.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99760" y="4953000"/>
            <a:ext cx="7863840" cy="2057400"/>
            <a:chOff x="5699760" y="4953000"/>
            <a:chExt cx="7863840" cy="2057400"/>
          </a:xfrm>
        </p:grpSpPr>
        <p:sp>
          <p:nvSpPr>
            <p:cNvPr id="11" name="Up Arrow Callout 10"/>
            <p:cNvSpPr/>
            <p:nvPr/>
          </p:nvSpPr>
          <p:spPr>
            <a:xfrm>
              <a:off x="5699760" y="4953000"/>
              <a:ext cx="7863840" cy="2057400"/>
            </a:xfrm>
            <a:prstGeom prst="upArrow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b="1" spc="-1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17215" y="5867400"/>
              <a:ext cx="7462383" cy="98256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spc="-100" dirty="0" smtClean="0">
                  <a:latin typeface="Book Antiqua" pitchFamily="18" charset="0"/>
                </a:rPr>
                <a:t>Depended </a:t>
              </a:r>
              <a:r>
                <a:rPr lang="en-US" b="1" spc="-100" dirty="0">
                  <a:latin typeface="Book Antiqua" pitchFamily="18" charset="0"/>
                </a:rPr>
                <a:t>clause that expresses </a:t>
              </a:r>
              <a:r>
                <a:rPr lang="en-US" b="1" spc="-100" dirty="0" smtClean="0">
                  <a:latin typeface="Book Antiqua" pitchFamily="18" charset="0"/>
                </a:rPr>
                <a:t>unclear </a:t>
              </a:r>
              <a:r>
                <a:rPr lang="en-US" b="1" spc="-100" dirty="0">
                  <a:latin typeface="Book Antiqua" pitchFamily="18" charset="0"/>
                </a:rPr>
                <a:t>meaning individually</a:t>
              </a:r>
              <a:r>
                <a:rPr lang="en-US" b="1" spc="-100" dirty="0" smtClean="0">
                  <a:latin typeface="Book Antiqua" pitchFamily="18" charset="0"/>
                </a:rPr>
                <a:t>.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" y="7086600"/>
            <a:ext cx="5074920" cy="609600"/>
            <a:chOff x="304800" y="7086600"/>
            <a:chExt cx="5074920" cy="609600"/>
          </a:xfrm>
        </p:grpSpPr>
        <p:sp>
          <p:nvSpPr>
            <p:cNvPr id="13" name="TextBox 12"/>
            <p:cNvSpPr txBox="1"/>
            <p:nvPr/>
          </p:nvSpPr>
          <p:spPr>
            <a:xfrm>
              <a:off x="434340" y="7162800"/>
              <a:ext cx="4815840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So, it is a principal clause.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800" y="7086600"/>
              <a:ext cx="507492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92140" y="7086600"/>
            <a:ext cx="7871460" cy="609600"/>
            <a:chOff x="5692140" y="7086600"/>
            <a:chExt cx="7871460" cy="609600"/>
          </a:xfrm>
        </p:grpSpPr>
        <p:sp>
          <p:nvSpPr>
            <p:cNvPr id="15" name="TextBox 14"/>
            <p:cNvSpPr txBox="1"/>
            <p:nvPr/>
          </p:nvSpPr>
          <p:spPr>
            <a:xfrm>
              <a:off x="7086600" y="7162800"/>
              <a:ext cx="5029200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So, it is a subordinate clause.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92140" y="7086600"/>
              <a:ext cx="787146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37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5" grpId="0" animBg="1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"/>
            <a:ext cx="9982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Explanation of principal clause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9960" y="990600"/>
            <a:ext cx="6553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love my mother.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072640"/>
            <a:ext cx="2667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749040"/>
            <a:ext cx="12954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love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334000"/>
            <a:ext cx="3581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m</a:t>
            </a:r>
            <a:r>
              <a:rPr lang="en-US" b="1" dirty="0" smtClean="0">
                <a:latin typeface="Book Antiqua" pitchFamily="18" charset="0"/>
              </a:rPr>
              <a:t>y mother</a:t>
            </a:r>
            <a:endParaRPr lang="en-US" dirty="0"/>
          </a:p>
        </p:txBody>
      </p:sp>
      <p:sp>
        <p:nvSpPr>
          <p:cNvPr id="9" name="Right Arrow Callout 8"/>
          <p:cNvSpPr/>
          <p:nvPr/>
        </p:nvSpPr>
        <p:spPr>
          <a:xfrm>
            <a:off x="609600" y="1905000"/>
            <a:ext cx="4724400" cy="1143000"/>
          </a:xfrm>
          <a:prstGeom prst="rightArrowCallout">
            <a:avLst>
              <a:gd name="adj1" fmla="val 38333"/>
              <a:gd name="adj2" fmla="val 37000"/>
              <a:gd name="adj3" fmla="val 25000"/>
              <a:gd name="adj4" fmla="val 805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Callout 9"/>
          <p:cNvSpPr/>
          <p:nvPr/>
        </p:nvSpPr>
        <p:spPr>
          <a:xfrm>
            <a:off x="609600" y="3619500"/>
            <a:ext cx="4724400" cy="1143000"/>
          </a:xfrm>
          <a:prstGeom prst="rightArrowCallout">
            <a:avLst>
              <a:gd name="adj1" fmla="val 38333"/>
              <a:gd name="adj2" fmla="val 37000"/>
              <a:gd name="adj3" fmla="val 25000"/>
              <a:gd name="adj4" fmla="val 805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Callout 10"/>
          <p:cNvSpPr/>
          <p:nvPr/>
        </p:nvSpPr>
        <p:spPr>
          <a:xfrm>
            <a:off x="609600" y="5196840"/>
            <a:ext cx="4724400" cy="1143000"/>
          </a:xfrm>
          <a:prstGeom prst="rightArrowCallout">
            <a:avLst>
              <a:gd name="adj1" fmla="val 38333"/>
              <a:gd name="adj2" fmla="val 37000"/>
              <a:gd name="adj3" fmla="val 25000"/>
              <a:gd name="adj4" fmla="val 805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1905000"/>
            <a:ext cx="29718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Subject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9240" y="3619500"/>
            <a:ext cx="29718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Finite verb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4480" y="5196840"/>
            <a:ext cx="29718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Extension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34400" y="1905000"/>
            <a:ext cx="4876800" cy="4434840"/>
            <a:chOff x="8534400" y="1905000"/>
            <a:chExt cx="4876800" cy="4434840"/>
          </a:xfrm>
        </p:grpSpPr>
        <p:sp>
          <p:nvSpPr>
            <p:cNvPr id="16" name="TextBox 15"/>
            <p:cNvSpPr txBox="1"/>
            <p:nvPr/>
          </p:nvSpPr>
          <p:spPr>
            <a:xfrm>
              <a:off x="8686800" y="2480370"/>
              <a:ext cx="457200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>
                  <a:latin typeface="Book Antiqua" pitchFamily="18" charset="0"/>
                </a:rPr>
                <a:t>Individually a </a:t>
              </a:r>
              <a:r>
                <a:rPr lang="en-US" sz="2800" b="1" dirty="0">
                  <a:latin typeface="Book Antiqua" pitchFamily="18" charset="0"/>
                </a:rPr>
                <a:t>principal clause and a </a:t>
              </a:r>
              <a:r>
                <a:rPr lang="en-US" sz="2800" b="1" dirty="0" smtClean="0">
                  <a:latin typeface="Book Antiqua" pitchFamily="18" charset="0"/>
                </a:rPr>
                <a:t>simple sentence is the </a:t>
              </a:r>
              <a:r>
                <a:rPr lang="en-US" sz="2800" b="1" dirty="0">
                  <a:latin typeface="Book Antiqua" pitchFamily="18" charset="0"/>
                </a:rPr>
                <a:t>same. Whenever  </a:t>
              </a:r>
              <a:r>
                <a:rPr lang="en-US" sz="2800" b="1" dirty="0" smtClean="0">
                  <a:latin typeface="Book Antiqua" pitchFamily="18" charset="0"/>
                </a:rPr>
                <a:t>a </a:t>
              </a:r>
              <a:r>
                <a:rPr lang="en-US" sz="2800" b="1" dirty="0">
                  <a:latin typeface="Book Antiqua" pitchFamily="18" charset="0"/>
                </a:rPr>
                <a:t>principal clause is added with a bigger sentence is considered  as </a:t>
              </a:r>
              <a:r>
                <a:rPr lang="en-US" sz="2800" b="1" dirty="0" smtClean="0">
                  <a:latin typeface="Book Antiqua" pitchFamily="18" charset="0"/>
                </a:rPr>
                <a:t>principal </a:t>
              </a:r>
              <a:r>
                <a:rPr lang="en-US" sz="2800" b="1" dirty="0">
                  <a:latin typeface="Book Antiqua" pitchFamily="18" charset="0"/>
                </a:rPr>
                <a:t>clause</a:t>
              </a:r>
              <a:r>
                <a:rPr lang="en-US" sz="2800" b="1" dirty="0" smtClean="0">
                  <a:latin typeface="Book Antiqua" pitchFamily="18" charset="0"/>
                </a:rPr>
                <a:t>.</a:t>
              </a:r>
              <a:endParaRPr lang="en-US" sz="2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34400" y="1905000"/>
              <a:ext cx="4876800" cy="44348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9600" y="6477000"/>
            <a:ext cx="12649200" cy="10595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So, a principal clause is a clause that bears a subject, a finite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 verb, an extension and works as a part of a bigger sentence.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710</Words>
  <Application>Microsoft Office PowerPoint</Application>
  <PresentationFormat>Custom</PresentationFormat>
  <Paragraphs>173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31</cp:revision>
  <dcterms:created xsi:type="dcterms:W3CDTF">2015-10-21T08:13:05Z</dcterms:created>
  <dcterms:modified xsi:type="dcterms:W3CDTF">2015-10-22T05:42:26Z</dcterms:modified>
</cp:coreProperties>
</file>